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.tif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7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70000" y="12160429"/>
            <a:ext cx="21844000" cy="694057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966258" indent="-407458" algn="ctr" defTabSz="825500">
              <a:spcBef>
                <a:spcPts val="0"/>
              </a:spcBef>
              <a:buClrTx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525058" indent="-407458" algn="ctr" defTabSz="825500">
              <a:spcBef>
                <a:spcPts val="0"/>
              </a:spcBef>
              <a:buClrTx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083858" indent="-407458" algn="ctr" defTabSz="825500">
              <a:spcBef>
                <a:spcPts val="0"/>
              </a:spcBef>
              <a:buClrTx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642658" indent="-407458" algn="ctr" defTabSz="825500">
              <a:spcBef>
                <a:spcPts val="0"/>
              </a:spcBef>
              <a:buClrTx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70000" y="6984999"/>
            <a:ext cx="21844000" cy="2512354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70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numCol="1" spcCol="38100" anchor="b"/>
          <a:lstStyle>
            <a:lvl1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1270000" y="11155085"/>
            <a:ext cx="21844000" cy="8326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071033" indent="-512233" algn="ctr" defTabSz="825500">
              <a:spcBef>
                <a:spcPts val="0"/>
              </a:spcBef>
              <a:buClrTx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629833" indent="-512233" algn="ctr" defTabSz="825500">
              <a:spcBef>
                <a:spcPts val="0"/>
              </a:spcBef>
              <a:buClrTx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188633" indent="-512233" algn="ctr" defTabSz="825500">
              <a:spcBef>
                <a:spcPts val="0"/>
              </a:spcBef>
              <a:buClrTx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747433" indent="-512233" algn="ctr" defTabSz="825500">
              <a:spcBef>
                <a:spcPts val="0"/>
              </a:spcBef>
              <a:buClrTx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270000" y="5141969"/>
            <a:ext cx="21844000" cy="3430192"/>
          </a:xfrm>
          <a:prstGeom prst="rect">
            <a:avLst/>
          </a:prstGeom>
        </p:spPr>
        <p:txBody>
          <a:bodyPr numCol="1" spcCol="38100" anchor="ctr"/>
          <a:lstStyle/>
          <a:p>
            <a:pPr lvl="4" marL="0" indent="1536191" algn="ctr" defTabSz="1365504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2" sz="4704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pPr>
            <a:r>
              <a:t>“Notable Quote”
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wo jellyfish against a pink background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Two jellyfish touching against a dark blue background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Two jellyfish against a blue background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270000" y="12166600"/>
            <a:ext cx="21844000" cy="694056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966258" indent="-407458" algn="ctr" defTabSz="825500">
              <a:spcBef>
                <a:spcPts val="0"/>
              </a:spcBef>
              <a:buClrTx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525058" indent="-407458" algn="ctr" defTabSz="825500">
              <a:spcBef>
                <a:spcPts val="0"/>
              </a:spcBef>
              <a:buClrTx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083858" indent="-407458" algn="ctr" defTabSz="825500">
              <a:spcBef>
                <a:spcPts val="0"/>
              </a:spcBef>
              <a:buClrTx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642658" indent="-407458" algn="ctr" defTabSz="825500">
              <a:spcBef>
                <a:spcPts val="0"/>
              </a:spcBef>
              <a:buClrTx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wo jellyfish against a blue background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5107"/>
            <a:ext cx="9652000" cy="3200204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wo jellyfish against a pink background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buClrTx/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22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0"/>
            <a:ext cx="19507201" cy="3673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docs.opencv.org/master/d6/d00/tutorial_py_root.html" TargetMode="External"/><Relationship Id="rId3" Type="http://schemas.openxmlformats.org/officeDocument/2006/relationships/hyperlink" Target="http://dlib.net/python/index.html" TargetMode="External"/><Relationship Id="rId4" Type="http://schemas.openxmlformats.org/officeDocument/2006/relationships/hyperlink" Target="https://pypi.org/project/face-recognition/" TargetMode="External"/><Relationship Id="rId5" Type="http://schemas.openxmlformats.org/officeDocument/2006/relationships/hyperlink" Target="https://sites.google.com/view/utarldd/home" TargetMode="External"/><Relationship Id="rId6" Type="http://schemas.openxmlformats.org/officeDocument/2006/relationships/hyperlink" Target="https://drive.google.com/drive/folders/1A5hJ2yVEXa6mWMSQzAg0u8_wY8B2OytH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tensorflow.org/api_docs/python/tf/keras/preprocessing/image/ImageDataGenerator" TargetMode="External"/><Relationship Id="rId3" Type="http://schemas.openxmlformats.org/officeDocument/2006/relationships/hyperlink" Target="https://www.tensorflow.org/guide/data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robots.ox.ac.uk/~vgg/research/very_deep/" TargetMode="External"/><Relationship Id="rId3" Type="http://schemas.openxmlformats.org/officeDocument/2006/relationships/hyperlink" Target="https://www.tensorflow.org/tutorials/images/cnn" TargetMode="External"/><Relationship Id="rId4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tudent Drowsiness Detection"/>
          <p:cNvSpPr txBox="1"/>
          <p:nvPr>
            <p:ph type="title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>
              <a:defRPr spc="-400"/>
            </a:lvl1pPr>
          </a:lstStyle>
          <a:p>
            <a:pPr/>
            <a:r>
              <a:t>Student Drowsiness Detection</a:t>
            </a:r>
          </a:p>
        </p:txBody>
      </p:sp>
      <p:sp>
        <p:nvSpPr>
          <p:cNvPr id="152" name="Vivek Gohel"/>
          <p:cNvSpPr txBox="1"/>
          <p:nvPr>
            <p:ph type="body" sz="quarter" idx="1"/>
          </p:nvPr>
        </p:nvSpPr>
        <p:spPr>
          <a:xfrm>
            <a:off x="1270000" y="12160429"/>
            <a:ext cx="21844000" cy="694057"/>
          </a:xfrm>
          <a:prstGeom prst="rect">
            <a:avLst/>
          </a:prstGeom>
        </p:spPr>
        <p:txBody>
          <a:bodyPr/>
          <a:lstStyle/>
          <a:p>
            <a:pPr/>
            <a:r>
              <a:t>Vivek Gohel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rediction Pipeline"/>
          <p:cNvSpPr txBox="1"/>
          <p:nvPr>
            <p:ph type="title"/>
          </p:nvPr>
        </p:nvSpPr>
        <p:spPr>
          <a:xfrm>
            <a:off x="1270000" y="812799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Prediction Pipeline</a:t>
            </a:r>
          </a:p>
        </p:txBody>
      </p:sp>
      <p:sp>
        <p:nvSpPr>
          <p:cNvPr id="190" name="For prediction part, we have 2 options, one is to predict from live camera feed and other is from the saved videos.…"/>
          <p:cNvSpPr txBox="1"/>
          <p:nvPr>
            <p:ph type="body" sz="half" idx="1"/>
          </p:nvPr>
        </p:nvSpPr>
        <p:spPr>
          <a:xfrm>
            <a:off x="1269999" y="4903995"/>
            <a:ext cx="21844001" cy="3908010"/>
          </a:xfrm>
          <a:prstGeom prst="rect">
            <a:avLst/>
          </a:prstGeom>
        </p:spPr>
        <p:txBody>
          <a:bodyPr/>
          <a:lstStyle/>
          <a:p>
            <a:pPr marL="458215" indent="-458215" algn="l" defTabSz="1999488">
              <a:spcBef>
                <a:spcPts val="1900"/>
              </a:spcBef>
              <a:buClr>
                <a:srgbClr val="000000"/>
              </a:buClr>
              <a:buSzPct val="100000"/>
              <a:buChar char="•"/>
              <a:defRPr sz="3936">
                <a:latin typeface="Graphik"/>
                <a:ea typeface="Graphik"/>
                <a:cs typeface="Graphik"/>
                <a:sym typeface="Graphik"/>
              </a:defRPr>
            </a:pPr>
            <a:r>
              <a:t>For prediction part, we have 2 models to select with, one is trained on all 3 classes and the other is only trained on drowsy and alert.</a:t>
            </a:r>
          </a:p>
          <a:p>
            <a:pPr marL="458215" indent="-458215" algn="l" defTabSz="1999488">
              <a:spcBef>
                <a:spcPts val="1900"/>
              </a:spcBef>
              <a:buClr>
                <a:srgbClr val="000000"/>
              </a:buClr>
              <a:buSzPct val="100000"/>
              <a:buChar char="•"/>
              <a:defRPr sz="3936">
                <a:latin typeface="Graphik"/>
                <a:ea typeface="Graphik"/>
                <a:cs typeface="Graphik"/>
                <a:sym typeface="Graphik"/>
              </a:defRPr>
            </a:pPr>
            <a:r>
              <a:t>For prediction part, we have 2 options, one is to predict from live camera feed and other is from the saved videos.</a:t>
            </a:r>
          </a:p>
          <a:p>
            <a:pPr marL="458215" indent="-458215" algn="l" defTabSz="1999488">
              <a:spcBef>
                <a:spcPts val="1900"/>
              </a:spcBef>
              <a:buClr>
                <a:srgbClr val="000000"/>
              </a:buClr>
              <a:buSzPct val="100000"/>
              <a:buChar char="•"/>
              <a:defRPr sz="3936">
                <a:latin typeface="Graphik"/>
                <a:ea typeface="Graphik"/>
                <a:cs typeface="Graphik"/>
                <a:sym typeface="Graphik"/>
              </a:defRPr>
            </a:pPr>
            <a:r>
              <a:t>The prediction comes as an overlay in the display window.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redictions example"/>
          <p:cNvSpPr txBox="1"/>
          <p:nvPr>
            <p:ph type="title"/>
          </p:nvPr>
        </p:nvSpPr>
        <p:spPr>
          <a:xfrm>
            <a:off x="1270000" y="-324647"/>
            <a:ext cx="21844000" cy="1557438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Predictions example</a:t>
            </a:r>
          </a:p>
        </p:txBody>
      </p:sp>
      <p:pic>
        <p:nvPicPr>
          <p:cNvPr id="193" name="Screenshot 2021-10-02 at 10.20.06 PM.png" descr="Screenshot 2021-10-02 at 10.20.0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94500" y="7187824"/>
            <a:ext cx="10795000" cy="66693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Screenshot 2021-10-02 at 10.19.59 PM.png" descr="Screenshot 2021-10-02 at 10.19.5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37620" y="1067386"/>
            <a:ext cx="10795002" cy="666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Screenshot 2021-10-02 at 10.19.54 PM.png" descr="Screenshot 2021-10-02 at 10.19.54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2713" y="1067386"/>
            <a:ext cx="10795002" cy="66693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hank you"/>
          <p:cNvSpPr txBox="1"/>
          <p:nvPr>
            <p:ph type="body" sz="half" idx="1"/>
          </p:nvPr>
        </p:nvSpPr>
        <p:spPr>
          <a:xfrm>
            <a:off x="1270000" y="4927599"/>
            <a:ext cx="21844000" cy="3902871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reprocessing dataset"/>
          <p:cNvSpPr txBox="1"/>
          <p:nvPr>
            <p:ph type="title"/>
          </p:nvPr>
        </p:nvSpPr>
        <p:spPr>
          <a:xfrm>
            <a:off x="1270000" y="812799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Preprocessing dataset</a:t>
            </a:r>
          </a:p>
        </p:txBody>
      </p:sp>
      <p:sp>
        <p:nvSpPr>
          <p:cNvPr id="155" name="First We have extracted images from the videos using OpenCV library.…"/>
          <p:cNvSpPr txBox="1"/>
          <p:nvPr>
            <p:ph type="body" idx="1"/>
          </p:nvPr>
        </p:nvSpPr>
        <p:spPr>
          <a:xfrm>
            <a:off x="1270000" y="2908428"/>
            <a:ext cx="21844000" cy="9836098"/>
          </a:xfrm>
          <a:prstGeom prst="rect">
            <a:avLst/>
          </a:prstGeom>
        </p:spPr>
        <p:txBody>
          <a:bodyPr/>
          <a:lstStyle/>
          <a:p>
            <a:pPr marL="491744" indent="-491744" algn="l" defTabSz="2145790">
              <a:spcBef>
                <a:spcPts val="2100"/>
              </a:spcBef>
              <a:buClr>
                <a:srgbClr val="000000"/>
              </a:buClr>
              <a:buSzPct val="100000"/>
              <a:buChar char="•"/>
              <a:defRPr sz="4200">
                <a:latin typeface="Graphik"/>
                <a:ea typeface="Graphik"/>
                <a:cs typeface="Graphik"/>
                <a:sym typeface="Graphik"/>
              </a:defRPr>
            </a:pPr>
            <a:r>
              <a:t>First We have extracted images from the videos using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OpenCV</a:t>
            </a:r>
            <a:r>
              <a:t> library.</a:t>
            </a:r>
          </a:p>
          <a:p>
            <a:pPr marL="491744" indent="-491744" algn="l" defTabSz="2145790">
              <a:spcBef>
                <a:spcPts val="2100"/>
              </a:spcBef>
              <a:buClr>
                <a:srgbClr val="000000"/>
              </a:buClr>
              <a:buSzPct val="100000"/>
              <a:buChar char="•"/>
              <a:defRPr sz="4200">
                <a:latin typeface="Graphik"/>
                <a:ea typeface="Graphik"/>
                <a:cs typeface="Graphik"/>
                <a:sym typeface="Graphik"/>
              </a:defRPr>
            </a:pPr>
            <a:r>
              <a:t>Images were mapped with the labels which were given in the dataset.</a:t>
            </a:r>
          </a:p>
          <a:p>
            <a:pPr marL="491744" indent="-491744" algn="l" defTabSz="2145790">
              <a:spcBef>
                <a:spcPts val="2100"/>
              </a:spcBef>
              <a:buClr>
                <a:srgbClr val="000000"/>
              </a:buClr>
              <a:buSzPct val="100000"/>
              <a:buChar char="•"/>
              <a:defRPr sz="4200">
                <a:latin typeface="Graphik"/>
                <a:ea typeface="Graphik"/>
                <a:cs typeface="Graphik"/>
                <a:sym typeface="Graphik"/>
              </a:defRPr>
            </a:pPr>
            <a:r>
              <a:t>We have also mapped the images in google drive dataset to alert and drowsy as per their labels.</a:t>
            </a:r>
          </a:p>
          <a:p>
            <a:pPr marL="491744" indent="-491744" algn="l" defTabSz="2145790">
              <a:spcBef>
                <a:spcPts val="2100"/>
              </a:spcBef>
              <a:buClr>
                <a:srgbClr val="000000"/>
              </a:buClr>
              <a:buSzPct val="100000"/>
              <a:buChar char="•"/>
              <a:defRPr sz="4200">
                <a:latin typeface="Graphik"/>
                <a:ea typeface="Graphik"/>
                <a:cs typeface="Graphik"/>
                <a:sym typeface="Graphik"/>
              </a:defRPr>
            </a:pPr>
            <a:r>
              <a:t>We have recognised the face and its features like eyes and mouth using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dlib</a:t>
            </a:r>
            <a:r>
              <a:t> and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faceutils</a:t>
            </a:r>
            <a:r>
              <a:t> libraries to mask off other pixels to take only eyes and mouth.</a:t>
            </a:r>
          </a:p>
          <a:p>
            <a:pPr marL="491744" indent="-491744" algn="l" defTabSz="2145790">
              <a:spcBef>
                <a:spcPts val="2100"/>
              </a:spcBef>
              <a:buClr>
                <a:srgbClr val="000000"/>
              </a:buClr>
              <a:buSzPct val="100000"/>
              <a:buChar char="•"/>
              <a:defRPr sz="4200">
                <a:latin typeface="Graphik"/>
                <a:ea typeface="Graphik"/>
                <a:cs typeface="Graphik"/>
                <a:sym typeface="Graphik"/>
              </a:defRPr>
            </a:pPr>
            <a:r>
              <a:t>We did this because on reviewing  other papers we found that neural networks like CNN models gets overtrained on this dataset, as it gives more importance to background and content.</a:t>
            </a:r>
          </a:p>
          <a:p>
            <a:pPr marL="491744" indent="-491744" algn="l" defTabSz="2145790">
              <a:spcBef>
                <a:spcPts val="2100"/>
              </a:spcBef>
              <a:buClr>
                <a:srgbClr val="000000"/>
              </a:buClr>
              <a:buSzPct val="100000"/>
              <a:buChar char="•"/>
              <a:defRPr sz="4200">
                <a:latin typeface="Graphik"/>
                <a:ea typeface="Graphik"/>
                <a:cs typeface="Graphik"/>
                <a:sym typeface="Graphik"/>
              </a:defRPr>
            </a:pPr>
            <a:r>
              <a:t>In total we have extracted images from the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ultraLDD video dataset</a:t>
            </a:r>
            <a:r>
              <a:t> apart from the images obtained by the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google drive dataset</a:t>
            </a:r>
            <a:r>
              <a:t> which both combined to 57488 images.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83.jpeg" descr="8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0214" y="2985840"/>
            <a:ext cx="6502402" cy="650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0.jpeg" descr="0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2988" y="2985840"/>
            <a:ext cx="6502401" cy="650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0.jpeg" descr="0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078610" y="2985840"/>
            <a:ext cx="6502402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Alert"/>
          <p:cNvSpPr txBox="1"/>
          <p:nvPr/>
        </p:nvSpPr>
        <p:spPr>
          <a:xfrm>
            <a:off x="3344486" y="9859701"/>
            <a:ext cx="1419403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Alert</a:t>
            </a:r>
          </a:p>
        </p:txBody>
      </p:sp>
      <p:sp>
        <p:nvSpPr>
          <p:cNvPr id="161" name="Low Vigilant"/>
          <p:cNvSpPr txBox="1"/>
          <p:nvPr/>
        </p:nvSpPr>
        <p:spPr>
          <a:xfrm>
            <a:off x="10566958" y="9859701"/>
            <a:ext cx="3448914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Low Vigilant</a:t>
            </a:r>
          </a:p>
        </p:txBody>
      </p:sp>
      <p:sp>
        <p:nvSpPr>
          <p:cNvPr id="162" name="Drowsy"/>
          <p:cNvSpPr txBox="1"/>
          <p:nvPr/>
        </p:nvSpPr>
        <p:spPr>
          <a:xfrm>
            <a:off x="19266668" y="9859701"/>
            <a:ext cx="2126286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Drowsy</a:t>
            </a:r>
          </a:p>
        </p:txBody>
      </p:sp>
      <p:sp>
        <p:nvSpPr>
          <p:cNvPr id="163" name="Processed images"/>
          <p:cNvSpPr txBox="1"/>
          <p:nvPr>
            <p:ph type="title" idx="4294967295"/>
          </p:nvPr>
        </p:nvSpPr>
        <p:spPr>
          <a:xfrm>
            <a:off x="1270000" y="718011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Processed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ata distribution of frames"/>
          <p:cNvSpPr txBox="1"/>
          <p:nvPr>
            <p:ph type="title"/>
          </p:nvPr>
        </p:nvSpPr>
        <p:spPr>
          <a:xfrm>
            <a:off x="1270000" y="812799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Data distribution of frames</a:t>
            </a:r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2606" y="3013989"/>
            <a:ext cx="16098788" cy="103314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raining Pipeline"/>
          <p:cNvSpPr txBox="1"/>
          <p:nvPr>
            <p:ph type="title"/>
          </p:nvPr>
        </p:nvSpPr>
        <p:spPr>
          <a:xfrm>
            <a:off x="1270000" y="812799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Training Pipeline</a:t>
            </a:r>
          </a:p>
        </p:txBody>
      </p:sp>
      <p:sp>
        <p:nvSpPr>
          <p:cNvPr id="169" name="Due to the large size of the dataset we were not able to load all the data into RAM at once.…"/>
          <p:cNvSpPr txBox="1"/>
          <p:nvPr>
            <p:ph type="body" idx="1"/>
          </p:nvPr>
        </p:nvSpPr>
        <p:spPr>
          <a:xfrm>
            <a:off x="1270000" y="3011268"/>
            <a:ext cx="21844000" cy="10014564"/>
          </a:xfrm>
          <a:prstGeom prst="rect">
            <a:avLst/>
          </a:prstGeom>
        </p:spPr>
        <p:txBody>
          <a:bodyPr/>
          <a:lstStyle/>
          <a:p>
            <a:pPr marL="553212" indent="-553212" algn="l" defTabSz="2414016">
              <a:spcBef>
                <a:spcPts val="2300"/>
              </a:spcBef>
              <a:buClr>
                <a:srgbClr val="000000"/>
              </a:buClr>
              <a:buSzPct val="100000"/>
              <a:buChar char="•"/>
              <a:defRPr sz="4700">
                <a:latin typeface="Graphik"/>
                <a:ea typeface="Graphik"/>
                <a:cs typeface="Graphik"/>
                <a:sym typeface="Graphik"/>
              </a:defRPr>
            </a:pPr>
            <a:r>
              <a:t>Due to the large size of the dataset we were not able to load all the data into RAM at once.</a:t>
            </a:r>
          </a:p>
          <a:p>
            <a:pPr marL="553212" indent="-553212" algn="l" defTabSz="2414016">
              <a:spcBef>
                <a:spcPts val="2300"/>
              </a:spcBef>
              <a:buClr>
                <a:srgbClr val="000000"/>
              </a:buClr>
              <a:buSzPct val="100000"/>
              <a:buChar char="•"/>
              <a:defRPr sz="4700">
                <a:latin typeface="Graphik"/>
                <a:ea typeface="Graphik"/>
                <a:cs typeface="Graphik"/>
                <a:sym typeface="Graphik"/>
              </a:defRPr>
            </a:pPr>
            <a:r>
              <a:t>Therefore we tried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keras’ ImageDataGenerator</a:t>
            </a:r>
            <a:r>
              <a:t>, which loads the images as and when required while training the model, but this approach was very slow.</a:t>
            </a:r>
          </a:p>
          <a:p>
            <a:pPr marL="553212" indent="-553212" algn="l" defTabSz="2414016">
              <a:spcBef>
                <a:spcPts val="2300"/>
              </a:spcBef>
              <a:buClr>
                <a:srgbClr val="000000"/>
              </a:buClr>
              <a:buSzPct val="100000"/>
              <a:buChar char="•"/>
              <a:defRPr sz="4700">
                <a:latin typeface="Graphik"/>
                <a:ea typeface="Graphik"/>
                <a:cs typeface="Graphik"/>
                <a:sym typeface="Graphik"/>
              </a:defRPr>
            </a:pPr>
            <a:r>
              <a:t>The alternative was to make a custom data dataset class using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tensorflow.data</a:t>
            </a:r>
            <a:r>
              <a:t> library to load images into buffer as per the requirement.</a:t>
            </a:r>
          </a:p>
          <a:p>
            <a:pPr marL="553212" indent="-553212" algn="l" defTabSz="2414016">
              <a:spcBef>
                <a:spcPts val="2300"/>
              </a:spcBef>
              <a:buClr>
                <a:srgbClr val="000000"/>
              </a:buClr>
              <a:buSzPct val="100000"/>
              <a:buChar char="•"/>
              <a:defRPr sz="4700">
                <a:latin typeface="Graphik"/>
                <a:ea typeface="Graphik"/>
                <a:cs typeface="Graphik"/>
                <a:sym typeface="Graphik"/>
              </a:defRPr>
            </a:pPr>
            <a:r>
              <a:t>After making the dataset generator, we randomly split it into training and validation datasets(in 80:20 ratio).</a:t>
            </a:r>
          </a:p>
          <a:p>
            <a:pPr marL="553212" indent="-553212" algn="l" defTabSz="2414016">
              <a:spcBef>
                <a:spcPts val="2300"/>
              </a:spcBef>
              <a:buClr>
                <a:srgbClr val="000000"/>
              </a:buClr>
              <a:buSzPct val="100000"/>
              <a:buChar char="•"/>
              <a:defRPr sz="4700">
                <a:latin typeface="Graphik"/>
                <a:ea typeface="Graphik"/>
                <a:cs typeface="Graphik"/>
                <a:sym typeface="Graphik"/>
              </a:defRPr>
            </a:pPr>
            <a:r>
              <a:t>Our model was giving acceptable accuracy in 5 epochs only, as there was adequate ammount of the samples available with us.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odel"/>
          <p:cNvSpPr txBox="1"/>
          <p:nvPr>
            <p:ph type="title"/>
          </p:nvPr>
        </p:nvSpPr>
        <p:spPr>
          <a:xfrm>
            <a:off x="1533839" y="792774"/>
            <a:ext cx="21844002" cy="1557438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Model</a:t>
            </a:r>
          </a:p>
        </p:txBody>
      </p:sp>
      <p:sp>
        <p:nvSpPr>
          <p:cNvPr id="172" name="We have tried to mimic the structure of the VGG network, so that we can get good accuracy using less resources and time.…"/>
          <p:cNvSpPr txBox="1"/>
          <p:nvPr>
            <p:ph type="body" sz="half" idx="1"/>
          </p:nvPr>
        </p:nvSpPr>
        <p:spPr>
          <a:xfrm>
            <a:off x="10374752" y="2641600"/>
            <a:ext cx="13118398" cy="8432800"/>
          </a:xfrm>
          <a:prstGeom prst="rect">
            <a:avLst/>
          </a:prstGeom>
        </p:spPr>
        <p:txBody>
          <a:bodyPr/>
          <a:lstStyle/>
          <a:p>
            <a:pPr marL="558800" indent="-558800" algn="l" defTabSz="2438400">
              <a:spcBef>
                <a:spcPts val="2400"/>
              </a:spcBef>
              <a:buClr>
                <a:srgbClr val="000000"/>
              </a:buClr>
              <a:buSzPct val="100000"/>
              <a:buChar char="•"/>
              <a:defRPr sz="4800">
                <a:latin typeface="Graphik"/>
                <a:ea typeface="Graphik"/>
                <a:cs typeface="Graphik"/>
                <a:sym typeface="Graphik"/>
              </a:defRPr>
            </a:pPr>
            <a:r>
              <a:t>We have tried to mimic the structure of the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VGG network</a:t>
            </a:r>
            <a:r>
              <a:t>, so that we can get good accuracy using less resources and time.</a:t>
            </a:r>
          </a:p>
          <a:p>
            <a:pPr algn="l" defTabSz="2438400">
              <a:spcBef>
                <a:spcPts val="2400"/>
              </a:spcBef>
              <a:defRPr sz="4800">
                <a:latin typeface="Graphik"/>
                <a:ea typeface="Graphik"/>
                <a:cs typeface="Graphik"/>
                <a:sym typeface="Graphik"/>
              </a:defRPr>
            </a:pPr>
          </a:p>
          <a:p>
            <a:pPr marL="558800" indent="-558800" algn="l" defTabSz="2438400">
              <a:spcBef>
                <a:spcPts val="2400"/>
              </a:spcBef>
              <a:buClr>
                <a:srgbClr val="000000"/>
              </a:buClr>
              <a:buSzPct val="100000"/>
              <a:buChar char="•"/>
              <a:defRPr sz="4800">
                <a:latin typeface="Graphik"/>
                <a:ea typeface="Graphik"/>
                <a:cs typeface="Graphik"/>
                <a:sym typeface="Graphik"/>
              </a:defRPr>
            </a:pPr>
            <a:r>
              <a:t>We have defined our own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CNN model</a:t>
            </a:r>
            <a:r>
              <a:t> with 3 convolution layers with Max pooling and 2 dense layers, here is the structure of the model.</a:t>
            </a:r>
          </a:p>
        </p:txBody>
      </p:sp>
      <p:pic>
        <p:nvPicPr>
          <p:cNvPr id="173" name="Screenshot 2021-10-02 at 9.39.09 PM.png" descr="Screenshot 2021-10-02 at 9.39.09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5980" y="1233843"/>
            <a:ext cx="9410952" cy="108242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Loss and Accuracy"/>
          <p:cNvSpPr txBox="1"/>
          <p:nvPr>
            <p:ph type="title"/>
          </p:nvPr>
        </p:nvSpPr>
        <p:spPr>
          <a:xfrm>
            <a:off x="1270000" y="53282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Loss and Accuracy</a:t>
            </a:r>
          </a:p>
        </p:txBody>
      </p:sp>
      <p:graphicFrame>
        <p:nvGraphicFramePr>
          <p:cNvPr id="176" name="Table"/>
          <p:cNvGraphicFramePr/>
          <p:nvPr/>
        </p:nvGraphicFramePr>
        <p:xfrm>
          <a:off x="8670442" y="8745504"/>
          <a:ext cx="7043113" cy="4379388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2347704"/>
                <a:gridCol w="2347704"/>
                <a:gridCol w="2347704"/>
              </a:tblGrid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Loss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Accuracy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Training Dataset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0.2562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92.59%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Validation Dataset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0.2447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93.01%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pic>
        <p:nvPicPr>
          <p:cNvPr id="177" name="accuracy_graph.png" descr="accuracy_graph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3560" y="1607551"/>
            <a:ext cx="9069856" cy="68023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loss_graph.png" descr="loss_graph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3248" y="1441986"/>
            <a:ext cx="9511362" cy="71335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Model"/>
          <p:cNvSpPr txBox="1"/>
          <p:nvPr>
            <p:ph type="title"/>
          </p:nvPr>
        </p:nvSpPr>
        <p:spPr>
          <a:xfrm>
            <a:off x="1533839" y="792773"/>
            <a:ext cx="21844002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Model</a:t>
            </a:r>
          </a:p>
        </p:txBody>
      </p:sp>
      <p:sp>
        <p:nvSpPr>
          <p:cNvPr id="181" name="We have tried to mimic the structure of the VGG network, so that we can get good accuracy using less resources and time.…"/>
          <p:cNvSpPr txBox="1"/>
          <p:nvPr>
            <p:ph type="body" sz="quarter" idx="1"/>
          </p:nvPr>
        </p:nvSpPr>
        <p:spPr>
          <a:xfrm>
            <a:off x="10682810" y="5485631"/>
            <a:ext cx="13118399" cy="2744738"/>
          </a:xfrm>
          <a:prstGeom prst="rect">
            <a:avLst/>
          </a:prstGeom>
        </p:spPr>
        <p:txBody>
          <a:bodyPr/>
          <a:lstStyle>
            <a:lvl1pPr marL="558800" indent="-558800" algn="l" defTabSz="2438400">
              <a:spcBef>
                <a:spcPts val="2400"/>
              </a:spcBef>
              <a:buClr>
                <a:srgbClr val="000000"/>
              </a:buClr>
              <a:buSzPct val="100000"/>
              <a:buChar char="•"/>
              <a:defRPr sz="4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Here we kept the same architecture but changed the number of nodes in last layer to 2 for converting it to binary model.</a:t>
            </a:r>
          </a:p>
        </p:txBody>
      </p:sp>
      <p:pic>
        <p:nvPicPr>
          <p:cNvPr id="182" name="model_structure.png" descr="model_structu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1820" y="1445871"/>
            <a:ext cx="9410701" cy="108712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Loss and Accuracy"/>
          <p:cNvSpPr txBox="1"/>
          <p:nvPr>
            <p:ph type="title"/>
          </p:nvPr>
        </p:nvSpPr>
        <p:spPr>
          <a:xfrm>
            <a:off x="1270000" y="53282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Loss and Accuracy</a:t>
            </a:r>
          </a:p>
        </p:txBody>
      </p:sp>
      <p:graphicFrame>
        <p:nvGraphicFramePr>
          <p:cNvPr id="185" name="Table"/>
          <p:cNvGraphicFramePr/>
          <p:nvPr/>
        </p:nvGraphicFramePr>
        <p:xfrm>
          <a:off x="8670442" y="8745504"/>
          <a:ext cx="7043113" cy="4379388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2347704"/>
                <a:gridCol w="2347704"/>
                <a:gridCol w="2347704"/>
              </a:tblGrid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Loss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Accuracy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Training Dataset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0.2669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90.45%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45979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sym typeface="Graphik Semibold"/>
                        </a:rPr>
                        <a:t>Validation Dataset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0.2629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90.77%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pic>
        <p:nvPicPr>
          <p:cNvPr id="186" name="accuracy_graph.png" descr="accuracy_graph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95894" y="1441634"/>
            <a:ext cx="9512301" cy="7134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loss_graph.png" descr="loss_graph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2419" y="1441634"/>
            <a:ext cx="9512301" cy="7134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